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0"/>
  </p:notesMasterIdLst>
  <p:sldIdLst>
    <p:sldId id="256" r:id="rId2"/>
    <p:sldId id="717" r:id="rId3"/>
    <p:sldId id="602" r:id="rId4"/>
    <p:sldId id="603" r:id="rId5"/>
    <p:sldId id="604" r:id="rId6"/>
    <p:sldId id="605" r:id="rId7"/>
    <p:sldId id="718" r:id="rId8"/>
    <p:sldId id="606" r:id="rId9"/>
    <p:sldId id="713" r:id="rId10"/>
    <p:sldId id="714" r:id="rId11"/>
    <p:sldId id="715" r:id="rId12"/>
    <p:sldId id="716" r:id="rId13"/>
    <p:sldId id="607" r:id="rId14"/>
    <p:sldId id="608" r:id="rId15"/>
    <p:sldId id="609" r:id="rId16"/>
    <p:sldId id="610" r:id="rId17"/>
    <p:sldId id="611" r:id="rId18"/>
    <p:sldId id="612" r:id="rId19"/>
    <p:sldId id="613" r:id="rId20"/>
    <p:sldId id="614" r:id="rId21"/>
    <p:sldId id="616" r:id="rId22"/>
    <p:sldId id="617" r:id="rId23"/>
    <p:sldId id="621" r:id="rId24"/>
    <p:sldId id="623" r:id="rId25"/>
    <p:sldId id="624" r:id="rId26"/>
    <p:sldId id="622" r:id="rId27"/>
    <p:sldId id="626" r:id="rId28"/>
    <p:sldId id="625" r:id="rId29"/>
    <p:sldId id="627" r:id="rId30"/>
    <p:sldId id="628" r:id="rId31"/>
    <p:sldId id="630" r:id="rId32"/>
    <p:sldId id="633" r:id="rId33"/>
    <p:sldId id="634" r:id="rId34"/>
    <p:sldId id="635" r:id="rId35"/>
    <p:sldId id="636" r:id="rId36"/>
    <p:sldId id="638" r:id="rId37"/>
    <p:sldId id="639" r:id="rId38"/>
    <p:sldId id="640" r:id="rId39"/>
    <p:sldId id="666" r:id="rId40"/>
    <p:sldId id="667" r:id="rId41"/>
    <p:sldId id="668" r:id="rId42"/>
    <p:sldId id="641" r:id="rId43"/>
    <p:sldId id="642" r:id="rId44"/>
    <p:sldId id="643" r:id="rId45"/>
    <p:sldId id="644" r:id="rId46"/>
    <p:sldId id="719" r:id="rId47"/>
    <p:sldId id="645" r:id="rId48"/>
    <p:sldId id="646" r:id="rId49"/>
    <p:sldId id="647" r:id="rId50"/>
    <p:sldId id="648" r:id="rId51"/>
    <p:sldId id="649" r:id="rId52"/>
    <p:sldId id="651" r:id="rId53"/>
    <p:sldId id="652" r:id="rId54"/>
    <p:sldId id="709" r:id="rId55"/>
    <p:sldId id="710" r:id="rId56"/>
    <p:sldId id="631" r:id="rId57"/>
    <p:sldId id="653" r:id="rId58"/>
    <p:sldId id="723" r:id="rId59"/>
    <p:sldId id="654" r:id="rId60"/>
    <p:sldId id="655" r:id="rId61"/>
    <p:sldId id="656" r:id="rId62"/>
    <p:sldId id="724" r:id="rId63"/>
    <p:sldId id="657" r:id="rId64"/>
    <p:sldId id="658" r:id="rId65"/>
    <p:sldId id="659" r:id="rId66"/>
    <p:sldId id="662" r:id="rId67"/>
    <p:sldId id="664" r:id="rId68"/>
    <p:sldId id="663" r:id="rId69"/>
    <p:sldId id="669" r:id="rId70"/>
    <p:sldId id="670" r:id="rId71"/>
    <p:sldId id="671" r:id="rId72"/>
    <p:sldId id="672" r:id="rId73"/>
    <p:sldId id="673" r:id="rId74"/>
    <p:sldId id="675" r:id="rId75"/>
    <p:sldId id="676" r:id="rId76"/>
    <p:sldId id="677" r:id="rId77"/>
    <p:sldId id="678" r:id="rId78"/>
    <p:sldId id="679" r:id="rId79"/>
    <p:sldId id="681" r:id="rId80"/>
    <p:sldId id="682" r:id="rId81"/>
    <p:sldId id="683" r:id="rId82"/>
    <p:sldId id="684" r:id="rId83"/>
    <p:sldId id="685" r:id="rId84"/>
    <p:sldId id="686" r:id="rId85"/>
    <p:sldId id="687" r:id="rId86"/>
    <p:sldId id="688" r:id="rId87"/>
    <p:sldId id="711" r:id="rId88"/>
    <p:sldId id="690" r:id="rId89"/>
    <p:sldId id="689" r:id="rId90"/>
    <p:sldId id="691" r:id="rId91"/>
    <p:sldId id="692" r:id="rId92"/>
    <p:sldId id="693" r:id="rId93"/>
    <p:sldId id="694" r:id="rId94"/>
    <p:sldId id="695" r:id="rId95"/>
    <p:sldId id="696" r:id="rId96"/>
    <p:sldId id="697" r:id="rId97"/>
    <p:sldId id="698" r:id="rId98"/>
    <p:sldId id="699" r:id="rId99"/>
    <p:sldId id="700" r:id="rId100"/>
    <p:sldId id="701" r:id="rId101"/>
    <p:sldId id="702" r:id="rId102"/>
    <p:sldId id="707" r:id="rId103"/>
    <p:sldId id="708" r:id="rId104"/>
    <p:sldId id="703" r:id="rId105"/>
    <p:sldId id="704" r:id="rId106"/>
    <p:sldId id="705" r:id="rId107"/>
    <p:sldId id="706" r:id="rId108"/>
    <p:sldId id="725" r:id="rId10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11"/>
      <p:bold r:id="rId112"/>
      <p:italic r:id="rId113"/>
      <p:boldItalic r:id="rId114"/>
    </p:embeddedFont>
  </p:embeddedFontLst>
  <p:custDataLst>
    <p:tags r:id="rId1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FDFBD3"/>
    <a:srgbClr val="3333CC"/>
    <a:srgbClr val="0066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 autoAdjust="0"/>
    <p:restoredTop sz="90679" autoAdjust="0"/>
  </p:normalViewPr>
  <p:slideViewPr>
    <p:cSldViewPr>
      <p:cViewPr varScale="1">
        <p:scale>
          <a:sx n="62" d="100"/>
          <a:sy n="62" d="100"/>
        </p:scale>
        <p:origin x="180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df[[</a:t>
            </a:r>
            <a:r>
              <a:rPr lang="en-US" dirty="0" err="1"/>
              <a:t>colname</a:t>
            </a:r>
            <a:r>
              <a:rPr lang="en-US" dirty="0"/>
              <a:t>(s)]] , the interior </a:t>
            </a:r>
            <a:r>
              <a:rPr lang="en-US" b="1" dirty="0"/>
              <a:t>brackets</a:t>
            </a:r>
            <a:r>
              <a:rPr lang="en-US" dirty="0"/>
              <a:t> are for list, </a:t>
            </a:r>
            <a:r>
              <a:rPr lang="en-US" b="1" dirty="0"/>
              <a:t>and</a:t>
            </a:r>
            <a:r>
              <a:rPr lang="en-US" dirty="0"/>
              <a:t> the outside </a:t>
            </a:r>
            <a:r>
              <a:rPr lang="en-US" b="1" dirty="0"/>
              <a:t>brackets</a:t>
            </a:r>
            <a:r>
              <a:rPr lang="en-US" dirty="0"/>
              <a:t> are indexing operator, i.e. </a:t>
            </a:r>
            <a:r>
              <a:rPr lang="en-US" b="1" dirty="0"/>
              <a:t>you</a:t>
            </a:r>
            <a:r>
              <a:rPr lang="en-US" dirty="0"/>
              <a:t> must </a:t>
            </a:r>
            <a:r>
              <a:rPr lang="en-US" b="1" dirty="0"/>
              <a:t>use double brackets</a:t>
            </a:r>
            <a:r>
              <a:rPr lang="en-US" dirty="0"/>
              <a:t> if </a:t>
            </a:r>
            <a:r>
              <a:rPr lang="en-US" b="1" dirty="0"/>
              <a:t>you</a:t>
            </a:r>
            <a:r>
              <a:rPr lang="en-US" dirty="0"/>
              <a:t> select two or more columns. With one column name, </a:t>
            </a:r>
            <a:r>
              <a:rPr lang="en-US" b="1" dirty="0"/>
              <a:t>single</a:t>
            </a:r>
            <a:r>
              <a:rPr lang="en-US" dirty="0"/>
              <a:t> pair of </a:t>
            </a:r>
            <a:r>
              <a:rPr lang="en-US" b="1" dirty="0"/>
              <a:t>brackets</a:t>
            </a:r>
            <a:r>
              <a:rPr lang="en-US" dirty="0"/>
              <a:t> returns a Series, while </a:t>
            </a:r>
            <a:r>
              <a:rPr lang="en-US" b="1" dirty="0"/>
              <a:t>double brackets</a:t>
            </a:r>
            <a:r>
              <a:rPr lang="en-US" dirty="0"/>
              <a:t> return a </a:t>
            </a:r>
            <a:r>
              <a:rPr lang="en-US" b="1" dirty="0" err="1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11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77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71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07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800100" y="613351"/>
            <a:ext cx="7772400" cy="2895600"/>
          </a:xfrm>
        </p:spPr>
        <p:txBody>
          <a:bodyPr>
            <a:normAutofit/>
          </a:bodyPr>
          <a:lstStyle/>
          <a:p>
            <a:r>
              <a:rPr lang="en-US" dirty="0"/>
              <a:t>Pandas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902" y="2061151"/>
            <a:ext cx="5090795" cy="3387693"/>
          </a:xfrm>
          <a:prstGeom prst="rect">
            <a:avLst/>
          </a:prstGeom>
          <a:ln>
            <a:solidFill>
              <a:srgbClr val="6699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-378795" y="457849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762000"/>
            <a:ext cx="6769100" cy="175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2743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</a:t>
            </a:r>
            <a:r>
              <a:rPr lang="en-US" dirty="0" err="1"/>
              <a:t>Grades_Short.csv</a:t>
            </a:r>
            <a:r>
              <a:rPr lang="en-US" dirty="0"/>
              <a:t> is in Data Folder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67000" y="20574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26100" y="2667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 flipV="1">
            <a:off x="5105400" y="2590800"/>
            <a:ext cx="520700" cy="2608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419AC5-914E-4CA2-86E9-A577F00AB0A5}"/>
              </a:ext>
            </a:extLst>
          </p:cNvPr>
          <p:cNvSpPr txBox="1"/>
          <p:nvPr/>
        </p:nvSpPr>
        <p:spPr>
          <a:xfrm>
            <a:off x="1998847" y="0"/>
            <a:ext cx="51280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CSV</a:t>
            </a:r>
          </a:p>
        </p:txBody>
      </p:sp>
    </p:spTree>
    <p:extLst>
      <p:ext uri="{BB962C8B-B14F-4D97-AF65-F5344CB8AC3E}">
        <p14:creationId xmlns:p14="http://schemas.microsoft.com/office/powerpoint/2010/main" val="30885414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8003" y="0"/>
            <a:ext cx="46498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Comparing Approaches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0600"/>
            <a:ext cx="91440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10958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066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 1: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Does a global search and replace in all columns.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33528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 2: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Allows you to specify column by column the values that should be replaced with </a:t>
            </a:r>
            <a:r>
              <a:rPr lang="en-US" dirty="0" err="1"/>
              <a:t>NaN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036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64038" y="0"/>
            <a:ext cx="479778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Benefits of Having </a:t>
            </a:r>
            <a:r>
              <a:rPr lang="en-US" sz="3600" b="1" dirty="0" err="1">
                <a:solidFill>
                  <a:schemeClr val="bg1"/>
                </a:solidFill>
              </a:rPr>
              <a:t>NaNs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1066800"/>
            <a:ext cx="82296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Have common symbol for where there is missing data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Good for you and good for others looking at your code/data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These entries will be ignored if you try to compute means of columns with </a:t>
            </a:r>
            <a:r>
              <a:rPr lang="en-US" sz="2400" dirty="0" err="1"/>
              <a:t>NaNs</a:t>
            </a:r>
            <a:r>
              <a:rPr lang="en-US" sz="2400" dirty="0"/>
              <a:t>. </a:t>
            </a:r>
          </a:p>
          <a:p>
            <a:pPr lvl="1"/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We can easily get rid of column/rows with missing data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We can easily replace the missing values with the mean of the column, for example.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Advance Algorithms deal with them automatically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20168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0026" y="0"/>
            <a:ext cx="3145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Isnull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838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isnull</a:t>
            </a:r>
            <a:r>
              <a:rPr lang="en-US" sz="2400" dirty="0"/>
              <a:t>() method let you check where the </a:t>
            </a:r>
            <a:r>
              <a:rPr lang="en-US" sz="2400" dirty="0" err="1"/>
              <a:t>NaNs</a:t>
            </a:r>
            <a:r>
              <a:rPr lang="en-US" sz="2400" dirty="0"/>
              <a:t> are: 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2338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4191000"/>
            <a:ext cx="9144000" cy="233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11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0026" y="0"/>
            <a:ext cx="3145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Isnull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838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isnull</a:t>
            </a:r>
            <a:r>
              <a:rPr lang="en-US" sz="2400" dirty="0"/>
              <a:t>() method lets you check where the </a:t>
            </a:r>
            <a:r>
              <a:rPr lang="en-US" sz="2400" dirty="0" err="1"/>
              <a:t>NaNs</a:t>
            </a:r>
            <a:r>
              <a:rPr lang="en-US" sz="2400" dirty="0"/>
              <a:t> are: 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752600"/>
            <a:ext cx="9144000" cy="233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4042469"/>
            <a:ext cx="4114800" cy="28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05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1429" y="0"/>
            <a:ext cx="354300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Dropna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2082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5052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rid of all rows with </a:t>
            </a:r>
            <a:r>
              <a:rPr lang="en-US" dirty="0" err="1"/>
              <a:t>NaN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45573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1429" y="0"/>
            <a:ext cx="354300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Dropna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2082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5052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rid of all rows with </a:t>
            </a:r>
            <a:r>
              <a:rPr lang="en-US" dirty="0" err="1"/>
              <a:t>NaN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9144000" cy="1265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56388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Setting axis = 1 would drop all columns with an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913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0927" y="0"/>
            <a:ext cx="314401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Fillna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2082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5052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Rather than getting rid of rows/columns, we fill the “holes” in a number of ways.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8600"/>
            <a:ext cx="8556496" cy="23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818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0927" y="0"/>
            <a:ext cx="314401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Fillna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2082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5052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Rather than getting rid of rows/columns, we fill the “holes” in a number of ways.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150190"/>
            <a:ext cx="8610600" cy="26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27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8760" y="0"/>
            <a:ext cx="356834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Pandas Notebook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A30B39-15D3-461C-8997-095B21F63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34" y="2133600"/>
            <a:ext cx="57150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64100" y="2667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4343400" y="2590800"/>
            <a:ext cx="520700" cy="2608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3771" t="38352"/>
          <a:stretch/>
        </p:blipFill>
        <p:spPr>
          <a:xfrm>
            <a:off x="2590800" y="1434158"/>
            <a:ext cx="4483100" cy="10804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743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</a:t>
            </a:r>
            <a:r>
              <a:rPr lang="en-US" dirty="0" err="1"/>
              <a:t>Grades_Short.csv</a:t>
            </a:r>
            <a:r>
              <a:rPr lang="en-US" dirty="0"/>
              <a:t> is in Data Folder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905000" y="20574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05200"/>
            <a:ext cx="9144000" cy="3151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800" y="32766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“/” separates directories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419600" y="35814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9CD955-604C-4273-B191-529024EFE979}"/>
              </a:ext>
            </a:extLst>
          </p:cNvPr>
          <p:cNvSpPr txBox="1"/>
          <p:nvPr/>
        </p:nvSpPr>
        <p:spPr>
          <a:xfrm>
            <a:off x="1998847" y="0"/>
            <a:ext cx="51280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CSV</a:t>
            </a:r>
          </a:p>
        </p:txBody>
      </p:sp>
    </p:spTree>
    <p:extLst>
      <p:ext uri="{BB962C8B-B14F-4D97-AF65-F5344CB8AC3E}">
        <p14:creationId xmlns:p14="http://schemas.microsoft.com/office/powerpoint/2010/main" val="104454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687" t="39131"/>
          <a:stretch/>
        </p:blipFill>
        <p:spPr>
          <a:xfrm>
            <a:off x="2133600" y="1676400"/>
            <a:ext cx="5092700" cy="1066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0" y="28194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 in folder Notebooks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 flipV="1">
            <a:off x="3505200" y="2514600"/>
            <a:ext cx="1828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8600" y="28956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</a:t>
            </a:r>
            <a:r>
              <a:rPr lang="en-US" dirty="0" err="1"/>
              <a:t>Grades_Short.csv</a:t>
            </a:r>
            <a:r>
              <a:rPr lang="en-US" dirty="0"/>
              <a:t> is in Data Folder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447800" y="22098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1445"/>
            <a:ext cx="9144000" cy="31665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71800" y="3505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“..” = go back one directory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10000" y="38862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B2A03B-8BF3-4C81-A3F5-E1F5A23BB387}"/>
              </a:ext>
            </a:extLst>
          </p:cNvPr>
          <p:cNvSpPr txBox="1"/>
          <p:nvPr/>
        </p:nvSpPr>
        <p:spPr>
          <a:xfrm>
            <a:off x="1998847" y="0"/>
            <a:ext cx="51280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CSV</a:t>
            </a:r>
          </a:p>
        </p:txBody>
      </p:sp>
    </p:spTree>
    <p:extLst>
      <p:ext uri="{BB962C8B-B14F-4D97-AF65-F5344CB8AC3E}">
        <p14:creationId xmlns:p14="http://schemas.microsoft.com/office/powerpoint/2010/main" val="215553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0286" y="0"/>
            <a:ext cx="388519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head()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</a:t>
            </a:r>
            <a:r>
              <a:rPr lang="en-US" b="1" dirty="0"/>
              <a:t>head() </a:t>
            </a:r>
            <a:r>
              <a:rPr lang="en-US" dirty="0"/>
              <a:t>method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3886200"/>
            <a:ext cx="830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If the data is really large you don’t want to print out the entire </a:t>
            </a:r>
            <a:r>
              <a:rPr lang="en-US" dirty="0" err="1"/>
              <a:t>dataframe</a:t>
            </a:r>
            <a:r>
              <a:rPr lang="en-US" dirty="0"/>
              <a:t> to your output.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head(n) </a:t>
            </a:r>
            <a:r>
              <a:rPr lang="en-US" dirty="0"/>
              <a:t>method outputs the first n rows of the data frame. If n is not supplied, the default is the first 5 rows.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There is also a </a:t>
            </a:r>
            <a:r>
              <a:rPr lang="en-US" b="1" dirty="0"/>
              <a:t>tail(n) </a:t>
            </a:r>
            <a:r>
              <a:rPr lang="en-US" dirty="0"/>
              <a:t>method that returns the last n rows of the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7010400" cy="24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4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9310" y="0"/>
            <a:ext cx="29271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Features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6577724" cy="533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4572000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= string</a:t>
            </a:r>
          </a:p>
          <a:p>
            <a:endParaRPr lang="en-US" dirty="0"/>
          </a:p>
          <a:p>
            <a:r>
              <a:rPr lang="en-US" dirty="0"/>
              <a:t>float64 = decimal</a:t>
            </a:r>
          </a:p>
          <a:p>
            <a:endParaRPr lang="en-US" dirty="0"/>
          </a:p>
          <a:p>
            <a:r>
              <a:rPr lang="en-US" dirty="0"/>
              <a:t>int64 = integer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09800" y="4789460"/>
            <a:ext cx="45720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2209800" y="4472464"/>
            <a:ext cx="4648200" cy="917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209800" y="5638800"/>
            <a:ext cx="4648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10400" y="37338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 of this as a list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838200" y="3962400"/>
            <a:ext cx="60960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5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9310" y="0"/>
            <a:ext cx="29271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Features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8048953" cy="1380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9144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14800" y="124148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" y="32766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names = index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81000" y="26670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115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9310" y="0"/>
            <a:ext cx="29271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Features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8048953" cy="1380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9144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14800" y="124148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" y="32766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names = index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81000" y="26670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886200"/>
            <a:ext cx="724209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59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9310" y="0"/>
            <a:ext cx="29271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Features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8048953" cy="1380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9144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14800" y="124148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" y="32766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names = index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81000" y="26670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4038600"/>
            <a:ext cx="830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Pandas defaults to have the index be the row number and it will automatically recognize that the first row is the column names.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Next we discuss how to pick out various pieces of the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8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62000"/>
            <a:ext cx="7696200" cy="4572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6304" y="0"/>
            <a:ext cx="507317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Selecting a Single Column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00" y="83820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71600" y="31242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71600" y="8382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05000" y="83820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14400" y="54864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Between square brackets, the column must be given as a string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Outputs column as a series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A series is a one dimensional </a:t>
            </a:r>
            <a:r>
              <a:rPr lang="en-US" dirty="0" err="1"/>
              <a:t>dataframe</a:t>
            </a:r>
            <a:r>
              <a:rPr lang="en-US" dirty="0"/>
              <a:t>..more on this in the slicing section</a:t>
            </a:r>
          </a:p>
        </p:txBody>
      </p:sp>
    </p:spTree>
    <p:extLst>
      <p:ext uri="{BB962C8B-B14F-4D97-AF65-F5344CB8AC3E}">
        <p14:creationId xmlns:p14="http://schemas.microsoft.com/office/powerpoint/2010/main" val="17373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6304" y="0"/>
            <a:ext cx="507317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Selecting a Single Column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14400" y="54864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Exactly equivalent way to get Name column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+ : don’t have to type brackets or quotes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-: won’t generalize to selecting multiple columns, won’t work if column names have spaces, can’t create new columns this way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838200"/>
            <a:ext cx="7315200" cy="459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7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9967" y="0"/>
            <a:ext cx="15658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Pandas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use pandas to:</a:t>
            </a:r>
          </a:p>
          <a:p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Read in data from csv/excel and a lot of other formats.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Manipulate data.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Visualize data (we can also use other tailored libs for that).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Filter and aggregate data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3132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8140" y="0"/>
            <a:ext cx="540950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Selecting Multiple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7315200" cy="543332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57446" y="107794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57446" y="336394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57446" y="107794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0846" y="107794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489882" y="109666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89882" y="338266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89882" y="109666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23282" y="109666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14800" y="47244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 of strings, which correspond to column names.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 can select as many column as you want.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124200" y="4038600"/>
            <a:ext cx="2362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642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4252" y="0"/>
            <a:ext cx="285727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Storing Result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19200"/>
            <a:ext cx="3485147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0600" y="2209800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store a slice?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We might want/have to do our analysis in steps.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Less error prone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More readable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48006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variable name stores a series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905000" y="4267200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84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615" y="0"/>
            <a:ext cx="30885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Series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43000"/>
            <a:ext cx="3987800" cy="262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1905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Slice/index through the index, which is usually numbers</a:t>
            </a:r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2362200" y="2366665"/>
            <a:ext cx="304800" cy="300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383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615" y="0"/>
            <a:ext cx="30885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Series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43000"/>
            <a:ext cx="3987800" cy="262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1905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Slice/index through the index, which is usually numbers</a:t>
            </a:r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2362200" y="2366665"/>
            <a:ext cx="304800" cy="300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5" y="5181600"/>
            <a:ext cx="1625600" cy="88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4" y="4495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Picking out single element</a:t>
            </a:r>
          </a:p>
        </p:txBody>
      </p:sp>
    </p:spTree>
    <p:extLst>
      <p:ext uri="{BB962C8B-B14F-4D97-AF65-F5344CB8AC3E}">
        <p14:creationId xmlns:p14="http://schemas.microsoft.com/office/powerpoint/2010/main" val="3040375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615" y="0"/>
            <a:ext cx="30885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Series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43000"/>
            <a:ext cx="3987800" cy="262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1905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Slice/index through the index, which is usually numbers</a:t>
            </a:r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2362200" y="2366665"/>
            <a:ext cx="304800" cy="300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5" y="5181600"/>
            <a:ext cx="1625600" cy="88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4" y="4495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Picking out single element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352" y="5181600"/>
            <a:ext cx="2844800" cy="152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0" y="4495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Contiguous slice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800" y="4724400"/>
            <a:ext cx="167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non_inclusive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91000" y="4953000"/>
            <a:ext cx="1066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485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615" y="0"/>
            <a:ext cx="30885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Series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43000"/>
            <a:ext cx="3987800" cy="262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1905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Slice/index through the index, which is usually numbers</a:t>
            </a:r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2362200" y="2366665"/>
            <a:ext cx="304800" cy="300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5" y="5181600"/>
            <a:ext cx="1625600" cy="88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4" y="4495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Picking out single element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352" y="5181600"/>
            <a:ext cx="2844800" cy="152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0" y="4495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Contiguous slice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72200" y="4648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Arbitrary slice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5181600"/>
            <a:ext cx="2857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85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1592" y="0"/>
            <a:ext cx="40626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Data Frame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696200" cy="24726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3400" y="38100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There are a few ways to pick slice of a data frame, we will use the .loc method.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Access elements through the index labels and column names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We will see how to change both of these labels later on</a:t>
            </a:r>
          </a:p>
        </p:txBody>
      </p:sp>
    </p:spTree>
    <p:extLst>
      <p:ext uri="{BB962C8B-B14F-4D97-AF65-F5344CB8AC3E}">
        <p14:creationId xmlns:p14="http://schemas.microsoft.com/office/powerpoint/2010/main" val="2064379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1592" y="0"/>
            <a:ext cx="40626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Data Frame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696200" cy="24726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810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Pick a single value out.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5029200"/>
            <a:ext cx="5943600" cy="1181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914400" y="1371600"/>
            <a:ext cx="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447800" y="1371600"/>
            <a:ext cx="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4400" y="17526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13716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3400" y="4419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label (number)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8000" y="41148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 (string)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486400" y="48006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934200" y="48006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174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1592" y="0"/>
            <a:ext cx="40626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Data Frame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696200" cy="24726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810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Pick out entire row: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14400" y="1371600"/>
            <a:ext cx="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82000" y="1371600"/>
            <a:ext cx="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4400" y="1752600"/>
            <a:ext cx="7467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1371600"/>
            <a:ext cx="7467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245783"/>
            <a:ext cx="3962400" cy="24039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239000" y="38862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“pick out all columns”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781800" y="4114800"/>
            <a:ext cx="457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62600" y="5257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first_row</a:t>
            </a:r>
            <a:r>
              <a:rPr lang="en-US" dirty="0"/>
              <a:t> is a series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4343400" y="4648200"/>
            <a:ext cx="1295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0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1592" y="0"/>
            <a:ext cx="40626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Data Frame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696200" cy="24726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810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Pick out contiguous chunk: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14400" y="1371600"/>
            <a:ext cx="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10200" y="1371600"/>
            <a:ext cx="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4400" y="2286000"/>
            <a:ext cx="449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1371600"/>
            <a:ext cx="449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572000"/>
            <a:ext cx="6162359" cy="1892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0" y="38862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Endpoints are inclusive!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105400" y="42672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781800" y="4267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1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8847" y="0"/>
            <a:ext cx="51280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CSV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6779"/>
          <a:stretch/>
        </p:blipFill>
        <p:spPr>
          <a:xfrm>
            <a:off x="581778" y="1659879"/>
            <a:ext cx="7632700" cy="2095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you have the following data saved in the file “Grades_Short.csv”: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" y="4191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read this data into pandas: </a:t>
            </a:r>
          </a:p>
        </p:txBody>
      </p:sp>
    </p:spTree>
    <p:extLst>
      <p:ext uri="{BB962C8B-B14F-4D97-AF65-F5344CB8AC3E}">
        <p14:creationId xmlns:p14="http://schemas.microsoft.com/office/powerpoint/2010/main" val="2128942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1592" y="0"/>
            <a:ext cx="40626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Data Frame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696200" cy="24726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810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Pick out arbitrary chunk: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14400" y="1371600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447800" y="1371600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4400" y="16764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13716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419600"/>
            <a:ext cx="6208970" cy="18161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7772400" y="1371600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305800" y="1371600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2400" y="16764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0" y="13716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19812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05800" y="19812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772400" y="25908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772400" y="19812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14400" y="19812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447800" y="19812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14400" y="25908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14400" y="19812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050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14400"/>
            <a:ext cx="7283786" cy="350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4953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compute the average score on the final?</a:t>
            </a:r>
          </a:p>
        </p:txBody>
      </p:sp>
    </p:spTree>
    <p:extLst>
      <p:ext uri="{BB962C8B-B14F-4D97-AF65-F5344CB8AC3E}">
        <p14:creationId xmlns:p14="http://schemas.microsoft.com/office/powerpoint/2010/main" val="4131414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compute the average score on the final?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91000"/>
            <a:ext cx="4495800" cy="2310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3200" y="4876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 in mean() method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572000" y="4800600"/>
            <a:ext cx="19050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943600" y="5029200"/>
            <a:ext cx="533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14300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15200" y="34290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15200" y="11430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0" y="114300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13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compute the highest Mini Exam 1 score?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65758"/>
            <a:ext cx="5943600" cy="10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4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can actually get all key stats for </a:t>
            </a:r>
            <a:r>
              <a:rPr lang="en-US" i="1" dirty="0"/>
              <a:t>numeric </a:t>
            </a:r>
            <a:r>
              <a:rPr lang="en-US" dirty="0"/>
              <a:t>columns at once with the describe() method: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333436"/>
            <a:ext cx="5266847" cy="2500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46482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summary_df</a:t>
            </a:r>
            <a:r>
              <a:rPr lang="en-US" dirty="0"/>
              <a:t> is a </a:t>
            </a:r>
            <a:r>
              <a:rPr lang="en-US" dirty="0" err="1"/>
              <a:t>dataframe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4219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can actually get all key stats for </a:t>
            </a:r>
            <a:r>
              <a:rPr lang="en-US" i="1" dirty="0"/>
              <a:t>numeric </a:t>
            </a:r>
            <a:r>
              <a:rPr lang="en-US" dirty="0"/>
              <a:t>columns at once with the describe() method: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229100"/>
            <a:ext cx="351049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7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useful built in methods: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191000"/>
            <a:ext cx="5346700" cy="147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60960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value_count</a:t>
            </a:r>
            <a:r>
              <a:rPr lang="en-US" b="1" dirty="0"/>
              <a:t>(): </a:t>
            </a:r>
            <a:r>
              <a:rPr lang="en-US" dirty="0"/>
              <a:t>Gives a count of the number of times each unique value </a:t>
            </a:r>
            <a:r>
              <a:rPr lang="en-US" dirty="0" err="1"/>
              <a:t>apears</a:t>
            </a:r>
            <a:r>
              <a:rPr lang="en-US" dirty="0"/>
              <a:t> in the column.  Returns a series where indices are the unique column values.</a:t>
            </a:r>
          </a:p>
        </p:txBody>
      </p:sp>
    </p:spTree>
    <p:extLst>
      <p:ext uri="{BB962C8B-B14F-4D97-AF65-F5344CB8AC3E}">
        <p14:creationId xmlns:p14="http://schemas.microsoft.com/office/powerpoint/2010/main" val="2609167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useful built in methods: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60960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value_count</a:t>
            </a:r>
            <a:r>
              <a:rPr lang="en-US" b="1" dirty="0"/>
              <a:t>(): </a:t>
            </a:r>
            <a:r>
              <a:rPr lang="en-US" dirty="0"/>
              <a:t>Gives a count of the number of times each unique value appears in the column.  Returns a series where indices are the unique column values.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038600"/>
            <a:ext cx="5003800" cy="19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3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useful built in methods: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609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unique(): </a:t>
            </a:r>
            <a:r>
              <a:rPr lang="en-US" dirty="0"/>
              <a:t>Returns an array of all of the unique values.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114800"/>
            <a:ext cx="4385590" cy="18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4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5175" y="0"/>
            <a:ext cx="45754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Attributes vs. Methods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do I a put a ()?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9800"/>
            <a:ext cx="2667000" cy="3731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514600"/>
            <a:ext cx="5715000" cy="25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6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8847" y="0"/>
            <a:ext cx="51280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CSV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3400" y="4191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read this data into pandas: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953000"/>
            <a:ext cx="7899400" cy="13335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7836" y="5127680"/>
            <a:ext cx="6858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3886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 you use pandas you must import it.  Anytime you use pandas put this line as the top of your code</a:t>
            </a:r>
            <a:r>
              <a:rPr lang="en-US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E5D6F7-72D0-4DF4-B301-F0A1D0CC5A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79"/>
          <a:stretch/>
        </p:blipFill>
        <p:spPr>
          <a:xfrm>
            <a:off x="581778" y="1659879"/>
            <a:ext cx="7632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32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5175" y="0"/>
            <a:ext cx="45754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Attributes vs. Methods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do I a put a ()?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9800"/>
            <a:ext cx="2667000" cy="3731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514600"/>
            <a:ext cx="5715000" cy="25424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18288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attributes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812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4131697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5175" y="0"/>
            <a:ext cx="45754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Attributes vs. Methods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do I a put a ()?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9800"/>
            <a:ext cx="2667000" cy="3731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514600"/>
            <a:ext cx="5715000" cy="25424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18288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attributes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812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methods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6096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of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51816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 computation for output</a:t>
            </a:r>
          </a:p>
        </p:txBody>
      </p:sp>
    </p:spTree>
    <p:extLst>
      <p:ext uri="{BB962C8B-B14F-4D97-AF65-F5344CB8AC3E}">
        <p14:creationId xmlns:p14="http://schemas.microsoft.com/office/powerpoint/2010/main" val="3745894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2533" y="0"/>
            <a:ext cx="45407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Creating New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6705600" cy="2707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36576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create a useless new column of all 1s: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735435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0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2533" y="0"/>
            <a:ext cx="45407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Creating New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6705600" cy="2707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3657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create column as function of other column. The Final was worth 36 points, let’s create a column for each student’s percentage.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419600"/>
            <a:ext cx="8077200" cy="219226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162800" y="2057400"/>
            <a:ext cx="0" cy="1447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162800" y="3505200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62800" y="2057400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67600" y="2057400"/>
            <a:ext cx="0" cy="1447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543800" y="22860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82" y="2187520"/>
            <a:ext cx="469900" cy="203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7543800" y="255916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40" y="2460577"/>
            <a:ext cx="469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18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4743" y="0"/>
            <a:ext cx="355630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Deleting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800"/>
            <a:ext cx="9144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7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4743" y="0"/>
            <a:ext cx="355630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Deleting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9144000" cy="46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50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4743" y="0"/>
            <a:ext cx="355630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Deleting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A0EF2-D0D6-1144-B2B2-1F2500F4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72" y="925479"/>
            <a:ext cx="40386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7EB23-5950-A64A-A4C0-3F368A60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8" y="1926285"/>
            <a:ext cx="9144000" cy="35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45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6486" y="0"/>
            <a:ext cx="35928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9144000" cy="702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59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 of column label</a:t>
            </a: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2057400" y="2960132"/>
            <a:ext cx="99060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98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6486" y="0"/>
            <a:ext cx="35928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9144000" cy="702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59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 of column label</a:t>
            </a: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2057400" y="2960132"/>
            <a:ext cx="99060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52800" y="4800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axis = 1 – delete specified columns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axis = 0 – delete specified rows 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181600" y="4038600"/>
            <a:ext cx="9906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5319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6486" y="0"/>
            <a:ext cx="35928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9144000" cy="702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59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 of column label</a:t>
            </a: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2057400" y="2960132"/>
            <a:ext cx="99060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52800" y="4800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axis = 1 – delete specified columns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axis = 0 – delete specified rows 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181600" y="4038600"/>
            <a:ext cx="9906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43400" y="23622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inplace</a:t>
            </a:r>
            <a:r>
              <a:rPr lang="en-US" dirty="0"/>
              <a:t> = True– change </a:t>
            </a:r>
            <a:r>
              <a:rPr lang="en-US" dirty="0" err="1"/>
              <a:t>df_grades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inplace</a:t>
            </a:r>
            <a:r>
              <a:rPr lang="en-US" dirty="0"/>
              <a:t> = False – return </a:t>
            </a:r>
            <a:r>
              <a:rPr lang="en-US" dirty="0" err="1"/>
              <a:t>dataframe</a:t>
            </a:r>
            <a:r>
              <a:rPr lang="en-US" dirty="0"/>
              <a:t> with specified columns deleted, do not change </a:t>
            </a:r>
            <a:r>
              <a:rPr lang="en-US" dirty="0" err="1"/>
              <a:t>df_grades</a:t>
            </a:r>
            <a:r>
              <a:rPr lang="en-US" dirty="0"/>
              <a:t> 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400800" y="3352800"/>
            <a:ext cx="9906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61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8847" y="0"/>
            <a:ext cx="51280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CSV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3400" y="4191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read this data into pandas: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953000"/>
            <a:ext cx="7899400" cy="13335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6200" y="5791200"/>
            <a:ext cx="6858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3886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Reading the data into a variable called </a:t>
            </a:r>
            <a:r>
              <a:rPr lang="en-US" b="1" dirty="0" err="1"/>
              <a:t>df_grades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53200" y="6324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to file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010400" y="60198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43000" y="6324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 in </a:t>
            </a:r>
            <a:r>
              <a:rPr lang="en-US" dirty="0" err="1"/>
              <a:t>read_csv</a:t>
            </a:r>
            <a:r>
              <a:rPr lang="en-US" dirty="0"/>
              <a:t> method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276600" y="60960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CD6B4F4-1B1B-42C1-A2CE-1CA57AB5C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79"/>
          <a:stretch/>
        </p:blipFill>
        <p:spPr>
          <a:xfrm>
            <a:off x="581778" y="1659879"/>
            <a:ext cx="7632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9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3572" y="0"/>
            <a:ext cx="531865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 - </a:t>
            </a:r>
            <a:r>
              <a:rPr lang="en-US" sz="3600" b="1" dirty="0" err="1">
                <a:solidFill>
                  <a:schemeClr val="bg1"/>
                </a:solidFill>
              </a:rPr>
              <a:t>inplace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9200"/>
            <a:ext cx="5245100" cy="46317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52800" y="45720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column “Grade” is removed from </a:t>
            </a:r>
            <a:r>
              <a:rPr lang="en-US" dirty="0" err="1"/>
              <a:t>name_grade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63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3572" y="0"/>
            <a:ext cx="531865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 - </a:t>
            </a:r>
            <a:r>
              <a:rPr lang="en-US" sz="3600" b="1" dirty="0" err="1">
                <a:solidFill>
                  <a:schemeClr val="bg1"/>
                </a:solidFill>
              </a:rPr>
              <a:t>inplace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4400"/>
            <a:ext cx="4988378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37338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returns a </a:t>
            </a:r>
            <a:r>
              <a:rPr lang="en-US" dirty="0" err="1"/>
              <a:t>dataframe</a:t>
            </a:r>
            <a:r>
              <a:rPr lang="en-US" dirty="0"/>
              <a:t> with “Grade” deleted.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5200" y="54864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name_grade</a:t>
            </a:r>
            <a:r>
              <a:rPr lang="en-US" dirty="0"/>
              <a:t> is unchanged.</a:t>
            </a:r>
          </a:p>
        </p:txBody>
      </p:sp>
    </p:spTree>
    <p:extLst>
      <p:ext uri="{BB962C8B-B14F-4D97-AF65-F5344CB8AC3E}">
        <p14:creationId xmlns:p14="http://schemas.microsoft.com/office/powerpoint/2010/main" val="3866955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3572" y="0"/>
            <a:ext cx="531865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 - </a:t>
            </a:r>
            <a:r>
              <a:rPr lang="en-US" sz="3600" b="1" dirty="0" err="1">
                <a:solidFill>
                  <a:schemeClr val="bg1"/>
                </a:solidFill>
              </a:rPr>
              <a:t>inplace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7739103" cy="53869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4800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 to store the result in a variable to use the </a:t>
            </a:r>
            <a:r>
              <a:rPr lang="en-US" dirty="0" err="1"/>
              <a:t>dataframe</a:t>
            </a:r>
            <a:r>
              <a:rPr lang="en-US" dirty="0"/>
              <a:t> with “Grade” deleted.</a:t>
            </a:r>
          </a:p>
        </p:txBody>
      </p:sp>
    </p:spTree>
    <p:extLst>
      <p:ext uri="{BB962C8B-B14F-4D97-AF65-F5344CB8AC3E}">
        <p14:creationId xmlns:p14="http://schemas.microsoft.com/office/powerpoint/2010/main" val="148491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656" y="0"/>
            <a:ext cx="468048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 - axis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5747848" cy="472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487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row index to be deleted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038600" y="4114800"/>
            <a:ext cx="3810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722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6132" y="0"/>
            <a:ext cx="38935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Sorting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79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6132" y="0"/>
            <a:ext cx="38935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Sorting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42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3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8484" y="0"/>
            <a:ext cx="38888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Parking Ticket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we have the following data saved in the file “Parking.csv”: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3733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what happens when we read in the data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83" t="10465"/>
          <a:stretch/>
        </p:blipFill>
        <p:spPr>
          <a:xfrm>
            <a:off x="2209800" y="1473200"/>
            <a:ext cx="4176016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267200"/>
            <a:ext cx="4888476" cy="218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48768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Unwanted column</a:t>
            </a:r>
          </a:p>
        </p:txBody>
      </p:sp>
    </p:spTree>
    <p:extLst>
      <p:ext uri="{BB962C8B-B14F-4D97-AF65-F5344CB8AC3E}">
        <p14:creationId xmlns:p14="http://schemas.microsoft.com/office/powerpoint/2010/main" val="1082775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8484" y="0"/>
            <a:ext cx="38888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Parking Ticket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" y="3733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what happens when we read in the data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267200"/>
            <a:ext cx="4888476" cy="218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48768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Unwanted column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47800" y="5257800"/>
            <a:ext cx="685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A2614B4-2D57-4E5E-B663-9A6D316560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3" t="10465"/>
          <a:stretch/>
        </p:blipFill>
        <p:spPr>
          <a:xfrm>
            <a:off x="2209800" y="1473200"/>
            <a:ext cx="4176016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623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2317" y="0"/>
            <a:ext cx="368113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Pandas – </a:t>
            </a:r>
            <a:r>
              <a:rPr lang="en-US" sz="3600" b="1" dirty="0" err="1">
                <a:solidFill>
                  <a:schemeClr val="bg1"/>
                </a:solidFill>
              </a:rPr>
              <a:t>read_csv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A64E1-2B12-D34F-BBE9-83F850E8F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17" y="762000"/>
            <a:ext cx="3784600" cy="876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A4DAF5-BB15-2B47-A33F-2D3FF8BEF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5" y="1905000"/>
            <a:ext cx="9144000" cy="354394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28D88-7E80-7047-BDAA-0F005012917F}"/>
              </a:ext>
            </a:extLst>
          </p:cNvPr>
          <p:cNvCxnSpPr/>
          <p:nvPr/>
        </p:nvCxnSpPr>
        <p:spPr>
          <a:xfrm>
            <a:off x="307975" y="3352800"/>
            <a:ext cx="9874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3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8484" y="0"/>
            <a:ext cx="38888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Parking Ticket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000" y="3733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what happens when we read in the data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267200"/>
            <a:ext cx="5562599" cy="23243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55626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Specifies which column in the file should be the index col.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943600" y="4953000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5EDA1-A053-461B-B12B-5845939D2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83" t="10465"/>
          <a:stretch/>
        </p:blipFill>
        <p:spPr>
          <a:xfrm>
            <a:off x="2209800" y="1473200"/>
            <a:ext cx="4176016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71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2317" y="0"/>
            <a:ext cx="368113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Pandas – </a:t>
            </a:r>
            <a:r>
              <a:rPr lang="en-US" sz="3600" b="1" dirty="0" err="1">
                <a:solidFill>
                  <a:schemeClr val="bg1"/>
                </a:solidFill>
              </a:rPr>
              <a:t>read_csv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A64E1-2B12-D34F-BBE9-83F850E8F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17" y="762000"/>
            <a:ext cx="37846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57E9B1-F188-924B-AEDF-FF6B18262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7" y="1600200"/>
            <a:ext cx="9144000" cy="437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50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8484" y="0"/>
            <a:ext cx="38888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Parking Ticket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79" y="914400"/>
            <a:ext cx="6694221" cy="419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8600" y="4419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columns are stored as strings!</a:t>
            </a:r>
          </a:p>
        </p:txBody>
      </p:sp>
    </p:spTree>
    <p:extLst>
      <p:ext uri="{BB962C8B-B14F-4D97-AF65-F5344CB8AC3E}">
        <p14:creationId xmlns:p14="http://schemas.microsoft.com/office/powerpoint/2010/main" val="4096413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8484" y="0"/>
            <a:ext cx="38888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Parking Ticket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79" y="914400"/>
            <a:ext cx="6694221" cy="419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8600" y="4419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columns are stored as strings!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5410200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options to convert </a:t>
            </a:r>
            <a:r>
              <a:rPr lang="en-US" dirty="0" err="1"/>
              <a:t>Issue_Date</a:t>
            </a:r>
            <a:r>
              <a:rPr lang="en-US" dirty="0"/>
              <a:t> column to </a:t>
            </a:r>
            <a:r>
              <a:rPr lang="en-US" dirty="0" err="1"/>
              <a:t>datetime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Tell pandas </a:t>
            </a:r>
            <a:r>
              <a:rPr lang="en-US" dirty="0" err="1"/>
              <a:t>Issue_Date</a:t>
            </a:r>
            <a:r>
              <a:rPr lang="en-US" dirty="0"/>
              <a:t> is a </a:t>
            </a:r>
            <a:r>
              <a:rPr lang="en-US" dirty="0" err="1"/>
              <a:t>datetime</a:t>
            </a:r>
            <a:r>
              <a:rPr lang="en-US" dirty="0"/>
              <a:t> when reading in the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Convert the column after having read in the data.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75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9B71E-8DDF-4649-8245-689B8C4B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7" y="2286000"/>
            <a:ext cx="9144000" cy="374392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2317" y="0"/>
            <a:ext cx="368113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Pandas – </a:t>
            </a:r>
            <a:r>
              <a:rPr lang="en-US" sz="3600" b="1" dirty="0" err="1">
                <a:solidFill>
                  <a:schemeClr val="bg1"/>
                </a:solidFill>
              </a:rPr>
              <a:t>read_csv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A64E1-2B12-D34F-BBE9-83F850E8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317" y="762000"/>
            <a:ext cx="3784600" cy="876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28D88-7E80-7047-BDAA-0F005012917F}"/>
              </a:ext>
            </a:extLst>
          </p:cNvPr>
          <p:cNvCxnSpPr/>
          <p:nvPr/>
        </p:nvCxnSpPr>
        <p:spPr>
          <a:xfrm>
            <a:off x="381000" y="2819400"/>
            <a:ext cx="9874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1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1179" y="0"/>
            <a:ext cx="468341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Converting to </a:t>
            </a:r>
            <a:r>
              <a:rPr lang="en-US" sz="3600" b="1" dirty="0" err="1">
                <a:solidFill>
                  <a:schemeClr val="bg1"/>
                </a:solidFill>
              </a:rPr>
              <a:t>Datetime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6934200" cy="43206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86200" y="51054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</a:t>
            </a:r>
            <a:r>
              <a:rPr lang="en-US" dirty="0" err="1"/>
              <a:t>Issue_Date</a:t>
            </a:r>
            <a:r>
              <a:rPr lang="en-US" dirty="0"/>
              <a:t> is stored as a </a:t>
            </a:r>
            <a:r>
              <a:rPr lang="en-US" dirty="0" err="1"/>
              <a:t>datetime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2513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1179" y="0"/>
            <a:ext cx="468341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Converting to </a:t>
            </a:r>
            <a:r>
              <a:rPr lang="en-US" sz="3600" b="1" dirty="0" err="1">
                <a:solidFill>
                  <a:schemeClr val="bg1"/>
                </a:solidFill>
              </a:rPr>
              <a:t>Datetime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6934200" cy="43206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86200" y="51054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</a:t>
            </a:r>
            <a:r>
              <a:rPr lang="en-US" dirty="0" err="1"/>
              <a:t>Issue_Date</a:t>
            </a:r>
            <a:r>
              <a:rPr lang="en-US" dirty="0"/>
              <a:t> is stored as a </a:t>
            </a:r>
            <a:r>
              <a:rPr lang="en-US" dirty="0" err="1"/>
              <a:t>datetime</a:t>
            </a:r>
            <a:r>
              <a:rPr lang="en-US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76800" y="29718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 of column names that you want read in as </a:t>
            </a:r>
            <a:r>
              <a:rPr lang="en-US" dirty="0" err="1"/>
              <a:t>datetimes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Pandas usually just figures out format.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638800" y="24384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780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1179" y="0"/>
            <a:ext cx="468341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Converting to </a:t>
            </a:r>
            <a:r>
              <a:rPr lang="en-US" sz="3600" b="1" dirty="0" err="1">
                <a:solidFill>
                  <a:schemeClr val="bg1"/>
                </a:solidFill>
              </a:rPr>
              <a:t>Datetime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2: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077200" cy="49705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5800" y="26670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Wrap column in </a:t>
            </a:r>
            <a:r>
              <a:rPr lang="en-US" dirty="0" err="1"/>
              <a:t>to_datetime</a:t>
            </a:r>
            <a:r>
              <a:rPr lang="en-US" dirty="0"/>
              <a:t>() built in function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324600" y="3352800"/>
            <a:ext cx="228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2434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9540" y="0"/>
            <a:ext cx="43667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Timestamp Attributes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38200"/>
            <a:ext cx="6032500" cy="33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6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9540" y="0"/>
            <a:ext cx="43667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Timestamp Attributes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419600"/>
            <a:ext cx="3429000" cy="2151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066800"/>
            <a:ext cx="5524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137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8077200" cy="512055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9" y="0"/>
            <a:ext cx="90543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Creating New Columns from </a:t>
            </a:r>
            <a:r>
              <a:rPr lang="en-US" sz="3600" b="1" dirty="0" err="1">
                <a:solidFill>
                  <a:schemeClr val="bg1"/>
                </a:solidFill>
              </a:rPr>
              <a:t>Datetime</a:t>
            </a:r>
            <a:r>
              <a:rPr lang="en-US" sz="3600" b="1" dirty="0">
                <a:solidFill>
                  <a:schemeClr val="bg1"/>
                </a:solidFill>
              </a:rPr>
              <a:t> Column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72200" y="43828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.</a:t>
            </a:r>
            <a:r>
              <a:rPr lang="en-US" dirty="0" err="1"/>
              <a:t>dt</a:t>
            </a:r>
            <a:r>
              <a:rPr lang="en-US" dirty="0"/>
              <a:t> if we are applying </a:t>
            </a:r>
            <a:r>
              <a:rPr lang="en-US" dirty="0" err="1"/>
              <a:t>datetime</a:t>
            </a:r>
            <a:r>
              <a:rPr lang="en-US" dirty="0"/>
              <a:t> attributes to a series.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781800" y="3773269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76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696200" cy="50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98847" y="0"/>
            <a:ext cx="51280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CSV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what is </a:t>
            </a:r>
            <a:r>
              <a:rPr lang="en-US" dirty="0" err="1"/>
              <a:t>df_grades</a:t>
            </a:r>
            <a:r>
              <a:rPr lang="en-US" dirty="0"/>
              <a:t> and how does it store the data?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7835900" cy="1524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600" y="3581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Typing the name of any variable at the end of a code cell will display the contents of the variable.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362200" y="3048000"/>
            <a:ext cx="1295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806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433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213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1200" y="4038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“curly” brackets around new column name assignments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743200" y="3200400"/>
            <a:ext cx="762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81400" y="3200400"/>
            <a:ext cx="5029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2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213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6600" y="38100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old_column_name</a:t>
            </a:r>
            <a:r>
              <a:rPr lang="en-US" dirty="0"/>
              <a:t>”: “</a:t>
            </a:r>
            <a:r>
              <a:rPr lang="en-US" dirty="0" err="1"/>
              <a:t>new_column_name</a:t>
            </a:r>
            <a:r>
              <a:rPr lang="en-US" dirty="0"/>
              <a:t>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562600" y="3276600"/>
            <a:ext cx="1447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5095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213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9200" y="39624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inplace</a:t>
            </a:r>
            <a:r>
              <a:rPr lang="en-US" dirty="0"/>
              <a:t> = False (default) returns a new </a:t>
            </a:r>
            <a:r>
              <a:rPr lang="en-US" dirty="0" err="1"/>
              <a:t>dataframe</a:t>
            </a:r>
            <a:r>
              <a:rPr lang="en-US" dirty="0"/>
              <a:t> (</a:t>
            </a:r>
            <a:r>
              <a:rPr lang="en-US" dirty="0" err="1"/>
              <a:t>df_grades</a:t>
            </a:r>
            <a:r>
              <a:rPr lang="en-US" dirty="0"/>
              <a:t> is unaltered) with updated column names.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05200" y="34290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2030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6800"/>
            <a:ext cx="7467600" cy="3877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53340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you had separate </a:t>
            </a:r>
            <a:r>
              <a:rPr lang="en-US" dirty="0" err="1"/>
              <a:t>csv</a:t>
            </a:r>
            <a:r>
              <a:rPr lang="en-US" dirty="0"/>
              <a:t> files with the info for the students who got an A and everyone else, but you want to analyze everything together.</a:t>
            </a:r>
          </a:p>
        </p:txBody>
      </p:sp>
    </p:spTree>
    <p:extLst>
      <p:ext uri="{BB962C8B-B14F-4D97-AF65-F5344CB8AC3E}">
        <p14:creationId xmlns:p14="http://schemas.microsoft.com/office/powerpoint/2010/main" val="2412430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407400" cy="82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800" y="2514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</a:t>
            </a:r>
            <a:r>
              <a:rPr lang="en-US" dirty="0" err="1"/>
              <a:t>dataframes</a:t>
            </a:r>
            <a:r>
              <a:rPr lang="en-US" dirty="0"/>
              <a:t> to concatenate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19800" y="1905000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8287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407400" cy="82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5600" y="2590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axis = 0 (default) – combine the two </a:t>
            </a:r>
            <a:r>
              <a:rPr lang="en-US" dirty="0" err="1"/>
              <a:t>dataframes</a:t>
            </a:r>
            <a:r>
              <a:rPr lang="en-US" dirty="0"/>
              <a:t> by stacking them on top of each other. Set axis =1 to stack side by side.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267200" y="20574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17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19800" y="1905000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7772400" cy="4657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48640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# of columns has to match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What is going to happen to index? </a:t>
            </a:r>
          </a:p>
        </p:txBody>
      </p:sp>
    </p:spTree>
    <p:extLst>
      <p:ext uri="{BB962C8B-B14F-4D97-AF65-F5344CB8AC3E}">
        <p14:creationId xmlns:p14="http://schemas.microsoft.com/office/powerpoint/2010/main" val="14360715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8182617" cy="398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533400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We got a repeated index, which is not good!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will eventually see how to “reset” the index.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can also correct this when we concatenate.</a:t>
            </a:r>
          </a:p>
        </p:txBody>
      </p:sp>
    </p:spTree>
    <p:extLst>
      <p:ext uri="{BB962C8B-B14F-4D97-AF65-F5344CB8AC3E}">
        <p14:creationId xmlns:p14="http://schemas.microsoft.com/office/powerpoint/2010/main" val="1795925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0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what is </a:t>
            </a:r>
            <a:r>
              <a:rPr lang="en-US" dirty="0" err="1"/>
              <a:t>df_grades</a:t>
            </a:r>
            <a:r>
              <a:rPr lang="en-US" dirty="0"/>
              <a:t> and how does it store the data?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4000"/>
            <a:ext cx="7750924" cy="3733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4864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df_grades</a:t>
            </a:r>
            <a:r>
              <a:rPr lang="en-US" dirty="0"/>
              <a:t> is a pandas </a:t>
            </a:r>
            <a:r>
              <a:rPr lang="en-US" b="1" dirty="0" err="1"/>
              <a:t>dataframe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data is stored in a tabular format very similar to excel.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BEBB5-7471-4DE1-B7D2-866E5C3BBFD8}"/>
              </a:ext>
            </a:extLst>
          </p:cNvPr>
          <p:cNvSpPr txBox="1"/>
          <p:nvPr/>
        </p:nvSpPr>
        <p:spPr>
          <a:xfrm>
            <a:off x="1998847" y="0"/>
            <a:ext cx="51280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CSV</a:t>
            </a:r>
          </a:p>
        </p:txBody>
      </p:sp>
    </p:spTree>
    <p:extLst>
      <p:ext uri="{BB962C8B-B14F-4D97-AF65-F5344CB8AC3E}">
        <p14:creationId xmlns:p14="http://schemas.microsoft.com/office/powerpoint/2010/main" val="35841991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47800" y="4191000"/>
            <a:ext cx="6324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index in this case is row numbers.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What if I want to quickly see Joe’s row?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 have to look up what row Joe is in.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Instead, I can make column as index.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7" y="990600"/>
            <a:ext cx="9144000" cy="29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1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604000" cy="90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1800" y="23622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that will become index (make sure this is unique).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648200" y="1676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5445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604000" cy="90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2286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Modify </a:t>
            </a:r>
            <a:r>
              <a:rPr lang="en-US" dirty="0" err="1"/>
              <a:t>df_grades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77000" y="16002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488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604000" cy="901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8229600" cy="3111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56388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index is now the name column!</a:t>
            </a:r>
          </a:p>
        </p:txBody>
      </p: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914400" y="5410200"/>
            <a:ext cx="609600" cy="413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11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604000" cy="901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8229600" cy="3111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5486400"/>
            <a:ext cx="4787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03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6800"/>
            <a:ext cx="8001000" cy="27843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7200" y="44196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make new ID column the index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077200" y="38862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7605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52800"/>
            <a:ext cx="7086600" cy="2931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63246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accomplishes the task but we lose the name column.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14400"/>
            <a:ext cx="7010400" cy="24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29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352800"/>
            <a:ext cx="6096000" cy="329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62000"/>
            <a:ext cx="7010400" cy="24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420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1842" y="0"/>
            <a:ext cx="31421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Resetting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4" t="14426" r="-154" b="1503"/>
          <a:stretch/>
        </p:blipFill>
        <p:spPr>
          <a:xfrm>
            <a:off x="7703" y="914593"/>
            <a:ext cx="9144000" cy="3552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A9F0F-AD2C-8E48-A11E-7859D8F5247C}"/>
              </a:ext>
            </a:extLst>
          </p:cNvPr>
          <p:cNvSpPr txBox="1"/>
          <p:nvPr/>
        </p:nvSpPr>
        <p:spPr>
          <a:xfrm>
            <a:off x="460375" y="4953000"/>
            <a:ext cx="837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I go back to having row numbers?</a:t>
            </a:r>
          </a:p>
        </p:txBody>
      </p:sp>
    </p:spTree>
    <p:extLst>
      <p:ext uri="{BB962C8B-B14F-4D97-AF65-F5344CB8AC3E}">
        <p14:creationId xmlns:p14="http://schemas.microsoft.com/office/powerpoint/2010/main" val="34521839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7162800" cy="825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8031701" cy="24760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" y="4876800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reset_index</a:t>
            </a:r>
            <a:r>
              <a:rPr lang="en-US" dirty="0"/>
              <a:t>() will make your index row numbers again.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Useful when manipulating </a:t>
            </a:r>
            <a:r>
              <a:rPr lang="en-US" dirty="0" err="1"/>
              <a:t>dataframes</a:t>
            </a:r>
            <a:r>
              <a:rPr lang="en-US" dirty="0"/>
              <a:t> and index can get messed up</a:t>
            </a:r>
          </a:p>
        </p:txBody>
      </p:sp>
    </p:spTree>
    <p:extLst>
      <p:ext uri="{BB962C8B-B14F-4D97-AF65-F5344CB8AC3E}">
        <p14:creationId xmlns:p14="http://schemas.microsoft.com/office/powerpoint/2010/main" val="8211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21" t="25234"/>
          <a:stretch/>
        </p:blipFill>
        <p:spPr>
          <a:xfrm>
            <a:off x="1828800" y="1371600"/>
            <a:ext cx="5753100" cy="15804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0" y="2590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200400" y="24384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5800" y="1066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file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95400" y="1371600"/>
            <a:ext cx="7620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3298785"/>
            <a:ext cx="9144000" cy="3102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7C1436-AD20-4EB9-9CB7-75D44509F25F}"/>
              </a:ext>
            </a:extLst>
          </p:cNvPr>
          <p:cNvSpPr txBox="1"/>
          <p:nvPr/>
        </p:nvSpPr>
        <p:spPr>
          <a:xfrm>
            <a:off x="1998847" y="0"/>
            <a:ext cx="512807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CSV</a:t>
            </a:r>
          </a:p>
        </p:txBody>
      </p:sp>
    </p:spTree>
    <p:extLst>
      <p:ext uri="{BB962C8B-B14F-4D97-AF65-F5344CB8AC3E}">
        <p14:creationId xmlns:p14="http://schemas.microsoft.com/office/powerpoint/2010/main" val="1036829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6800" y="5867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that different columns have different indicators for missing data.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0"/>
            <a:ext cx="9144000" cy="25796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8547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03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200"/>
            <a:ext cx="9144000" cy="46526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59436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replace the missing data with a true </a:t>
            </a:r>
            <a:r>
              <a:rPr lang="en-US" dirty="0" err="1"/>
              <a:t>NaN</a:t>
            </a:r>
            <a:r>
              <a:rPr lang="en-US" dirty="0"/>
              <a:t> (right now everything is just a string).</a:t>
            </a:r>
          </a:p>
        </p:txBody>
      </p:sp>
    </p:spTree>
    <p:extLst>
      <p:ext uri="{BB962C8B-B14F-4D97-AF65-F5344CB8AC3E}">
        <p14:creationId xmlns:p14="http://schemas.microsoft.com/office/powerpoint/2010/main" val="12272694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2" y="1295400"/>
            <a:ext cx="9144000" cy="109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52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strings specifying which values are missing.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10200" y="2057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820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2" y="1295400"/>
            <a:ext cx="9144000" cy="109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52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strings specifying which values are missing.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10200" y="2057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1833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5600" y="56388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</a:t>
            </a:r>
            <a:r>
              <a:rPr lang="en-US" dirty="0" err="1"/>
              <a:t>NaN</a:t>
            </a:r>
            <a:r>
              <a:rPr lang="en-US" dirty="0"/>
              <a:t> value (from </a:t>
            </a:r>
            <a:r>
              <a:rPr lang="en-US" dirty="0" err="1"/>
              <a:t>numpy</a:t>
            </a:r>
            <a:r>
              <a:rPr lang="en-US" dirty="0"/>
              <a:t> package), which is not a string.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419600" y="51816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3718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" y="30480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“</a:t>
            </a:r>
            <a:r>
              <a:rPr lang="en-US" dirty="0" err="1"/>
              <a:t>NaN</a:t>
            </a:r>
            <a:r>
              <a:rPr lang="en-US" dirty="0"/>
              <a:t>” and “not available” are missing data points, but what about -1?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534400" cy="17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996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" y="30480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“</a:t>
            </a:r>
            <a:r>
              <a:rPr lang="en-US" dirty="0" err="1"/>
              <a:t>NaN</a:t>
            </a:r>
            <a:r>
              <a:rPr lang="en-US" dirty="0"/>
              <a:t>” and “not available” are missing data points, but what about -1?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For the Participation1 column the -1 is probably missing data.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For the Temp column, the -1 is likely not missing data, since -1 is a valid temperature.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/>
              <a:t>For each column, we can specify exactly which values correspond to missing data.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534400" cy="17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845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0" y="26670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Curly brackets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629400" y="1905000"/>
            <a:ext cx="11430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943600" y="1752600"/>
            <a:ext cx="685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3014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2514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 as string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251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NaN</a:t>
            </a:r>
            <a:r>
              <a:rPr lang="en-US" dirty="0"/>
              <a:t> value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334000" y="1905000"/>
            <a:ext cx="9906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20000" y="1905000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909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2514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 as string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251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NaN</a:t>
            </a:r>
            <a:r>
              <a:rPr lang="en-US" dirty="0"/>
              <a:t> value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334000" y="1905000"/>
            <a:ext cx="9906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20000" y="1905000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05000" y="35052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“For column Participation1, replace all -1s with a </a:t>
            </a:r>
            <a:r>
              <a:rPr lang="en-US" dirty="0" err="1"/>
              <a:t>NaN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6079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9200"/>
            <a:ext cx="9144000" cy="18706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6400" y="5029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the -1 was replaced only in Participation1 column</a:t>
            </a:r>
          </a:p>
        </p:txBody>
      </p:sp>
    </p:spTree>
    <p:extLst>
      <p:ext uri="{BB962C8B-B14F-4D97-AF65-F5344CB8AC3E}">
        <p14:creationId xmlns:p14="http://schemas.microsoft.com/office/powerpoint/2010/main" val="2582914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90405</TotalTime>
  <Words>2316</Words>
  <Application>Microsoft Office PowerPoint</Application>
  <PresentationFormat>On-screen Show (4:3)</PresentationFormat>
  <Paragraphs>371</Paragraphs>
  <Slides>108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1" baseType="lpstr">
      <vt:lpstr>Calibri</vt:lpstr>
      <vt:lpstr>Arial</vt:lpstr>
      <vt:lpstr>Office Theme</vt:lpstr>
      <vt:lpstr>Pandas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APL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Nooh</dc:creator>
  <cp:lastModifiedBy>Nooh Sikander</cp:lastModifiedBy>
  <cp:revision>863</cp:revision>
  <dcterms:created xsi:type="dcterms:W3CDTF">2015-04-30T01:39:07Z</dcterms:created>
  <dcterms:modified xsi:type="dcterms:W3CDTF">2019-09-03T18:12:25Z</dcterms:modified>
</cp:coreProperties>
</file>